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Montserrat"/>
      <p:regular r:id="rId14"/>
      <p:bold r:id="rId15"/>
      <p:italic r:id="rId16"/>
      <p:boldItalic r:id="rId17"/>
    </p:embeddedFont>
    <p:embeddedFont>
      <p:font typeface="Lato"/>
      <p:regular r:id="rId18"/>
      <p:bold r:id="rId19"/>
      <p:italic r:id="rId20"/>
      <p:boldItalic r:id="rId21"/>
    </p:embeddedFont>
    <p:embeddedFont>
      <p:font typeface="Pacifico"/>
      <p:regular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11" Type="http://schemas.openxmlformats.org/officeDocument/2006/relationships/slide" Target="slides/slide6.xml"/><Relationship Id="rId22" Type="http://schemas.openxmlformats.org/officeDocument/2006/relationships/font" Target="fonts/Pacifico-regular.fntdata"/><Relationship Id="rId10" Type="http://schemas.openxmlformats.org/officeDocument/2006/relationships/slide" Target="slides/slide5.xml"/><Relationship Id="rId21" Type="http://schemas.openxmlformats.org/officeDocument/2006/relationships/font" Target="fonts/Lato-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Montserrat-bold.fntdata"/><Relationship Id="rId14" Type="http://schemas.openxmlformats.org/officeDocument/2006/relationships/font" Target="fonts/Montserrat-regular.fntdata"/><Relationship Id="rId17" Type="http://schemas.openxmlformats.org/officeDocument/2006/relationships/font" Target="fonts/Montserrat-boldItalic.fntdata"/><Relationship Id="rId16" Type="http://schemas.openxmlformats.org/officeDocument/2006/relationships/font" Target="fonts/Montserrat-italic.fntdata"/><Relationship Id="rId5" Type="http://schemas.openxmlformats.org/officeDocument/2006/relationships/notesMaster" Target="notesMasters/notesMaster1.xml"/><Relationship Id="rId19" Type="http://schemas.openxmlformats.org/officeDocument/2006/relationships/font" Target="fonts/Lato-bold.fntdata"/><Relationship Id="rId6" Type="http://schemas.openxmlformats.org/officeDocument/2006/relationships/slide" Target="slides/slide1.xml"/><Relationship Id="rId18"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028212ff91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028212ff91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028212ff91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028212ff91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028212ff9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028212ff9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028212ff91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028212ff91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028212ff9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028212ff9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Font typeface="Lato"/>
              <a:buChar char="●"/>
            </a:pPr>
            <a:r>
              <a:rPr lang="en" sz="1300">
                <a:solidFill>
                  <a:schemeClr val="dk1"/>
                </a:solidFill>
                <a:latin typeface="Lato"/>
                <a:ea typeface="Lato"/>
                <a:cs typeface="Lato"/>
                <a:sym typeface="Lato"/>
              </a:rPr>
              <a:t>Drivers who utilize the app regularly rather than drive to stations without the app will have an easier and less stressful time navigating and completing their tasks for their day.</a:t>
            </a:r>
            <a:endParaRPr sz="1300">
              <a:solidFill>
                <a:schemeClr val="dk1"/>
              </a:solidFill>
              <a:latin typeface="Lato"/>
              <a:ea typeface="Lato"/>
              <a:cs typeface="Lato"/>
              <a:sym typeface="Lato"/>
            </a:endParaRPr>
          </a:p>
          <a:p>
            <a:pPr indent="-311150" lvl="0" marL="457200" rtl="0" algn="l">
              <a:lnSpc>
                <a:spcPct val="115000"/>
              </a:lnSpc>
              <a:spcBef>
                <a:spcPts val="0"/>
              </a:spcBef>
              <a:spcAft>
                <a:spcPts val="0"/>
              </a:spcAft>
              <a:buClr>
                <a:schemeClr val="dk1"/>
              </a:buClr>
              <a:buSzPts val="1300"/>
              <a:buFont typeface="Lato"/>
              <a:buChar char="●"/>
            </a:pPr>
            <a:r>
              <a:rPr lang="en" sz="1300">
                <a:solidFill>
                  <a:schemeClr val="dk1"/>
                </a:solidFill>
                <a:latin typeface="Montserrat"/>
                <a:ea typeface="Montserrat"/>
                <a:cs typeface="Montserrat"/>
                <a:sym typeface="Montserrat"/>
              </a:rPr>
              <a:t>Provides a GUI for the user to visualize</a:t>
            </a:r>
            <a:endParaRPr sz="1300">
              <a:solidFill>
                <a:schemeClr val="dk1"/>
              </a:solidFill>
              <a:latin typeface="Lato"/>
              <a:ea typeface="Lato"/>
              <a:cs typeface="Lato"/>
              <a:sym typeface="La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028212ff91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028212ff91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028212ff91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028212ff91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youtu.be/XJ0pfuvyU28" TargetMode="External"/><Relationship Id="rId4" Type="http://schemas.openxmlformats.org/officeDocument/2006/relationships/hyperlink" Target="http://www.youtube.com/watch?v=XJ0pfuvyU28" TargetMode="External"/><Relationship Id="rId5"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271125" y="1578400"/>
            <a:ext cx="52836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Divvy Van Navigator</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By: Andy Hansana, Kevin Elliott, Ryan Crowley, Vincent Weaver</a:t>
            </a:r>
            <a:endParaRPr/>
          </a:p>
        </p:txBody>
      </p:sp>
      <p:pic>
        <p:nvPicPr>
          <p:cNvPr id="136" name="Google Shape;136;p13"/>
          <p:cNvPicPr preferRelativeResize="0"/>
          <p:nvPr/>
        </p:nvPicPr>
        <p:blipFill>
          <a:blip r:embed="rId3">
            <a:alphaModFix/>
          </a:blip>
          <a:stretch>
            <a:fillRect/>
          </a:stretch>
        </p:blipFill>
        <p:spPr>
          <a:xfrm>
            <a:off x="711325" y="3060200"/>
            <a:ext cx="3470699" cy="1844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Overview - Divvy Van Navigator</a:t>
            </a:r>
            <a:endParaRPr/>
          </a:p>
        </p:txBody>
      </p:sp>
      <p:sp>
        <p:nvSpPr>
          <p:cNvPr id="142" name="Google Shape;142;p14"/>
          <p:cNvSpPr txBox="1"/>
          <p:nvPr>
            <p:ph idx="1" type="body"/>
          </p:nvPr>
        </p:nvSpPr>
        <p:spPr>
          <a:xfrm>
            <a:off x="1325800" y="1525100"/>
            <a:ext cx="7038900" cy="2911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The Divvy Van Navigator is an application used to assist with Divvy maintenance drivers on their daily pathing of repairs and replacements</a:t>
            </a:r>
            <a:endParaRPr sz="1800"/>
          </a:p>
          <a:p>
            <a:pPr indent="-342900" lvl="0" marL="457200" rtl="0" algn="l">
              <a:spcBef>
                <a:spcPts val="0"/>
              </a:spcBef>
              <a:spcAft>
                <a:spcPts val="0"/>
              </a:spcAft>
              <a:buSzPts val="1800"/>
              <a:buChar char="●"/>
            </a:pPr>
            <a:r>
              <a:rPr lang="en" sz="1800"/>
              <a:t>This app will be used in the van to help navigate throughout Chicago to each divvy station, taking them on the most efficient path.</a:t>
            </a:r>
            <a:endParaRPr sz="1800"/>
          </a:p>
          <a:p>
            <a:pPr indent="-342900" lvl="0" marL="457200" rtl="0" algn="l">
              <a:spcBef>
                <a:spcPts val="0"/>
              </a:spcBef>
              <a:spcAft>
                <a:spcPts val="0"/>
              </a:spcAft>
              <a:buSzPts val="1800"/>
              <a:buChar char="●"/>
            </a:pPr>
            <a:r>
              <a:rPr lang="en" sz="1800"/>
              <a:t>This app is designed to be used by Divvy employees.</a:t>
            </a:r>
            <a:endParaRPr sz="1800"/>
          </a:p>
          <a:p>
            <a:pPr indent="0" lvl="0" marL="0" rtl="0" algn="l">
              <a:spcBef>
                <a:spcPts val="1200"/>
              </a:spcBef>
              <a:spcAft>
                <a:spcPts val="1200"/>
              </a:spcAft>
              <a:buNone/>
            </a:pPr>
            <a:r>
              <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Overview - Code and Algorithms</a:t>
            </a:r>
            <a:endParaRPr/>
          </a:p>
        </p:txBody>
      </p:sp>
      <p:sp>
        <p:nvSpPr>
          <p:cNvPr id="148" name="Google Shape;148;p1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fontScale="25000" lnSpcReduction="20000"/>
          </a:bodyPr>
          <a:lstStyle/>
          <a:p>
            <a:pPr indent="-333022" lvl="0" marL="457200" rtl="0" algn="l">
              <a:lnSpc>
                <a:spcPct val="150000"/>
              </a:lnSpc>
              <a:spcBef>
                <a:spcPts val="0"/>
              </a:spcBef>
              <a:spcAft>
                <a:spcPts val="0"/>
              </a:spcAft>
              <a:buSzPct val="100000"/>
              <a:buChar char="●"/>
            </a:pPr>
            <a:r>
              <a:rPr lang="en" sz="6577"/>
              <a:t>Divvy station location data pulled from Divvy API using Unirest.</a:t>
            </a:r>
            <a:endParaRPr sz="6577"/>
          </a:p>
          <a:p>
            <a:pPr indent="-333022" lvl="0" marL="457200" rtl="0" algn="l">
              <a:lnSpc>
                <a:spcPct val="150000"/>
              </a:lnSpc>
              <a:spcBef>
                <a:spcPts val="0"/>
              </a:spcBef>
              <a:spcAft>
                <a:spcPts val="0"/>
              </a:spcAft>
              <a:buSzPct val="100000"/>
              <a:buChar char="●"/>
            </a:pPr>
            <a:r>
              <a:rPr lang="en" sz="6577"/>
              <a:t>Uses Greedy Algorithm to optimize the path from each Divvy station.</a:t>
            </a:r>
            <a:endParaRPr sz="6577"/>
          </a:p>
          <a:p>
            <a:pPr indent="-333022" lvl="0" marL="457200" rtl="0" algn="l">
              <a:lnSpc>
                <a:spcPct val="150000"/>
              </a:lnSpc>
              <a:spcBef>
                <a:spcPts val="0"/>
              </a:spcBef>
              <a:spcAft>
                <a:spcPts val="0"/>
              </a:spcAft>
              <a:buSzPct val="100000"/>
              <a:buChar char="●"/>
            </a:pPr>
            <a:r>
              <a:rPr lang="en" sz="6577"/>
              <a:t>Drivers are able to pick up bikes from each station if they are low to allow for </a:t>
            </a:r>
            <a:r>
              <a:rPr lang="en" sz="6577"/>
              <a:t>maintenance</a:t>
            </a:r>
            <a:r>
              <a:rPr lang="en" sz="6577"/>
              <a:t> at any stop, regardless of the next stations stock.</a:t>
            </a:r>
            <a:endParaRPr sz="6577"/>
          </a:p>
          <a:p>
            <a:pPr indent="-333022" lvl="0" marL="457200" rtl="0" algn="l">
              <a:lnSpc>
                <a:spcPct val="150000"/>
              </a:lnSpc>
              <a:spcBef>
                <a:spcPts val="0"/>
              </a:spcBef>
              <a:spcAft>
                <a:spcPts val="0"/>
              </a:spcAft>
              <a:buSzPct val="100000"/>
              <a:buChar char="●"/>
            </a:pPr>
            <a:r>
              <a:rPr lang="en" sz="6577"/>
              <a:t>The map used in this application is a webview of Google Maps which is used for navigation between Divvy stations and viewing current location.</a:t>
            </a:r>
            <a:endParaRPr sz="6577"/>
          </a:p>
          <a:p>
            <a:pPr indent="0" lvl="0" marL="457200" rtl="0" algn="l">
              <a:spcBef>
                <a:spcPts val="1200"/>
              </a:spcBef>
              <a:spcAft>
                <a:spcPts val="0"/>
              </a:spcAft>
              <a:buNone/>
            </a:pPr>
            <a:r>
              <a:t/>
            </a:r>
            <a:endParaRPr sz="1800"/>
          </a:p>
          <a:p>
            <a:pPr indent="0" lvl="0" marL="0" rtl="0" algn="l">
              <a:spcBef>
                <a:spcPts val="1200"/>
              </a:spcBef>
              <a:spcAft>
                <a:spcPts val="0"/>
              </a:spcAft>
              <a:buNone/>
            </a:pPr>
            <a:r>
              <a:t/>
            </a:r>
            <a:endParaRPr sz="1800"/>
          </a:p>
          <a:p>
            <a:pPr indent="0" lvl="0" marL="0" rtl="0" algn="l">
              <a:spcBef>
                <a:spcPts val="1200"/>
              </a:spcBef>
              <a:spcAft>
                <a:spcPts val="1200"/>
              </a:spcAft>
              <a:buNone/>
            </a:pPr>
            <a:r>
              <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Will the Program do for them?</a:t>
            </a:r>
            <a:endParaRPr/>
          </a:p>
        </p:txBody>
      </p:sp>
      <p:sp>
        <p:nvSpPr>
          <p:cNvPr id="154" name="Google Shape;154;p16"/>
          <p:cNvSpPr txBox="1"/>
          <p:nvPr>
            <p:ph idx="1" type="body"/>
          </p:nvPr>
        </p:nvSpPr>
        <p:spPr>
          <a:xfrm>
            <a:off x="1297500" y="987400"/>
            <a:ext cx="7038900" cy="2911200"/>
          </a:xfrm>
          <a:prstGeom prst="rect">
            <a:avLst/>
          </a:prstGeom>
        </p:spPr>
        <p:txBody>
          <a:bodyPr anchorCtr="0" anchor="t" bIns="91425" lIns="91425" spcFirstLastPara="1" rIns="91425" wrap="square" tIns="91425">
            <a:normAutofit/>
          </a:bodyPr>
          <a:lstStyle/>
          <a:p>
            <a:pPr indent="-317500" lvl="0" marL="457200" rtl="0" algn="l">
              <a:lnSpc>
                <a:spcPct val="130000"/>
              </a:lnSpc>
              <a:spcBef>
                <a:spcPts val="0"/>
              </a:spcBef>
              <a:spcAft>
                <a:spcPts val="0"/>
              </a:spcAft>
              <a:buSzPts val="1400"/>
              <a:buChar char="●"/>
            </a:pPr>
            <a:r>
              <a:rPr lang="en" sz="1400"/>
              <a:t>The Divvy Van Navigator will show the driver specific information about each Divvy station such as the amount of bikes and scooters at each station, and the best path to get there.</a:t>
            </a:r>
            <a:endParaRPr sz="1400"/>
          </a:p>
          <a:p>
            <a:pPr indent="-317500" lvl="0" marL="457200" rtl="0" algn="l">
              <a:lnSpc>
                <a:spcPct val="130000"/>
              </a:lnSpc>
              <a:spcBef>
                <a:spcPts val="0"/>
              </a:spcBef>
              <a:spcAft>
                <a:spcPts val="0"/>
              </a:spcAft>
              <a:buSzPts val="1400"/>
              <a:buChar char="●"/>
            </a:pPr>
            <a:r>
              <a:rPr lang="en" sz="1400"/>
              <a:t>The map provides the driver with specific traffic delays such as any car accidents, construction in any area, and delays that will impact the drivers arrive time to each station. </a:t>
            </a:r>
            <a:endParaRPr sz="1400"/>
          </a:p>
          <a:p>
            <a:pPr indent="-317500" lvl="0" marL="457200" rtl="0" algn="l">
              <a:lnSpc>
                <a:spcPct val="130000"/>
              </a:lnSpc>
              <a:spcBef>
                <a:spcPts val="0"/>
              </a:spcBef>
              <a:spcAft>
                <a:spcPts val="0"/>
              </a:spcAft>
              <a:buSzPts val="1400"/>
              <a:buChar char="●"/>
            </a:pPr>
            <a:r>
              <a:rPr lang="en" sz="1400"/>
              <a:t>This application also provides the driver with all the divvy stations, and has button features for the driver to mark a stop as completed, and updating bikes/scooters in the van. </a:t>
            </a:r>
            <a:endParaRPr sz="1400"/>
          </a:p>
        </p:txBody>
      </p:sp>
      <p:pic>
        <p:nvPicPr>
          <p:cNvPr id="155" name="Google Shape;155;p16"/>
          <p:cNvPicPr preferRelativeResize="0"/>
          <p:nvPr/>
        </p:nvPicPr>
        <p:blipFill>
          <a:blip r:embed="rId3">
            <a:alphaModFix/>
          </a:blip>
          <a:stretch>
            <a:fillRect/>
          </a:stretch>
        </p:blipFill>
        <p:spPr>
          <a:xfrm>
            <a:off x="3210075" y="3332525"/>
            <a:ext cx="2614475" cy="1742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Our Product?</a:t>
            </a:r>
            <a:endParaRPr/>
          </a:p>
        </p:txBody>
      </p:sp>
      <p:sp>
        <p:nvSpPr>
          <p:cNvPr id="161" name="Google Shape;161;p17"/>
          <p:cNvSpPr txBox="1"/>
          <p:nvPr>
            <p:ph idx="1" type="body"/>
          </p:nvPr>
        </p:nvSpPr>
        <p:spPr>
          <a:xfrm>
            <a:off x="1297500" y="996550"/>
            <a:ext cx="7038900" cy="2911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Our product will benefit Divvy drivers for specific purposes such as </a:t>
            </a:r>
            <a:r>
              <a:rPr lang="en" sz="1600"/>
              <a:t>efficiency</a:t>
            </a:r>
            <a:r>
              <a:rPr lang="en" sz="1600"/>
              <a:t> , and reliability.</a:t>
            </a:r>
            <a:endParaRPr sz="1600"/>
          </a:p>
          <a:p>
            <a:pPr indent="-330200" lvl="0" marL="457200" rtl="0" algn="l">
              <a:spcBef>
                <a:spcPts val="0"/>
              </a:spcBef>
              <a:spcAft>
                <a:spcPts val="0"/>
              </a:spcAft>
              <a:buSzPts val="1600"/>
              <a:buChar char="●"/>
            </a:pPr>
            <a:r>
              <a:rPr lang="en" sz="1600"/>
              <a:t>With further funding into this prototype, divvy drivers will have an all in one application to fulfill their needs for supplying and fixing stops for bikes and scooters.</a:t>
            </a:r>
            <a:endParaRPr sz="1600"/>
          </a:p>
          <a:p>
            <a:pPr indent="-330200" lvl="0" marL="457200" rtl="0" algn="l">
              <a:spcBef>
                <a:spcPts val="0"/>
              </a:spcBef>
              <a:spcAft>
                <a:spcPts val="0"/>
              </a:spcAft>
              <a:buSzPts val="1600"/>
              <a:buChar char="●"/>
            </a:pPr>
            <a:r>
              <a:rPr lang="en" sz="1600"/>
              <a:t>Furthermore,  this application will be able to branch out into more subcategories with Lyft operating the Divvy system in Chicago.</a:t>
            </a:r>
            <a:endParaRPr sz="1600"/>
          </a:p>
          <a:p>
            <a:pPr indent="-330200" lvl="0" marL="457200" rtl="0" algn="l">
              <a:spcBef>
                <a:spcPts val="0"/>
              </a:spcBef>
              <a:spcAft>
                <a:spcPts val="0"/>
              </a:spcAft>
              <a:buSzPts val="1600"/>
              <a:buChar char="●"/>
            </a:pPr>
            <a:r>
              <a:rPr lang="en" sz="1600"/>
              <a:t>Branching out to Lyft drivers and more.</a:t>
            </a:r>
            <a:endParaRPr sz="1600"/>
          </a:p>
        </p:txBody>
      </p:sp>
      <p:pic>
        <p:nvPicPr>
          <p:cNvPr id="162" name="Google Shape;162;p17"/>
          <p:cNvPicPr preferRelativeResize="0"/>
          <p:nvPr/>
        </p:nvPicPr>
        <p:blipFill>
          <a:blip r:embed="rId3">
            <a:alphaModFix/>
          </a:blip>
          <a:stretch>
            <a:fillRect/>
          </a:stretch>
        </p:blipFill>
        <p:spPr>
          <a:xfrm>
            <a:off x="5796930" y="3214101"/>
            <a:ext cx="2539476" cy="1798800"/>
          </a:xfrm>
          <a:prstGeom prst="rect">
            <a:avLst/>
          </a:prstGeom>
          <a:noFill/>
          <a:ln>
            <a:noFill/>
          </a:ln>
        </p:spPr>
      </p:pic>
      <p:pic>
        <p:nvPicPr>
          <p:cNvPr id="163" name="Google Shape;163;p17"/>
          <p:cNvPicPr preferRelativeResize="0"/>
          <p:nvPr/>
        </p:nvPicPr>
        <p:blipFill>
          <a:blip r:embed="rId4">
            <a:alphaModFix/>
          </a:blip>
          <a:stretch>
            <a:fillRect/>
          </a:stretch>
        </p:blipFill>
        <p:spPr>
          <a:xfrm>
            <a:off x="1498376" y="3541476"/>
            <a:ext cx="3850102" cy="1097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Long Term Benefits of this Product</a:t>
            </a:r>
            <a:endParaRPr/>
          </a:p>
        </p:txBody>
      </p:sp>
      <p:sp>
        <p:nvSpPr>
          <p:cNvPr id="169" name="Google Shape;169;p18"/>
          <p:cNvSpPr txBox="1"/>
          <p:nvPr>
            <p:ph idx="1" type="body"/>
          </p:nvPr>
        </p:nvSpPr>
        <p:spPr>
          <a:xfrm>
            <a:off x="1208200" y="1140925"/>
            <a:ext cx="7038900" cy="2911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Arial"/>
              <a:buChar char="●"/>
            </a:pPr>
            <a:r>
              <a:rPr lang="en" sz="1800">
                <a:latin typeface="Arial"/>
                <a:ea typeface="Arial"/>
                <a:cs typeface="Arial"/>
                <a:sym typeface="Arial"/>
              </a:rPr>
              <a:t>Easier time navigating stations through Chicago</a:t>
            </a:r>
            <a:endParaRPr sz="1800">
              <a:latin typeface="Arial"/>
              <a:ea typeface="Arial"/>
              <a:cs typeface="Arial"/>
              <a:sym typeface="Arial"/>
            </a:endParaRPr>
          </a:p>
          <a:p>
            <a:pPr indent="-342900" lvl="0" marL="457200" rtl="0" algn="l">
              <a:spcBef>
                <a:spcPts val="0"/>
              </a:spcBef>
              <a:spcAft>
                <a:spcPts val="0"/>
              </a:spcAft>
              <a:buSzPts val="1800"/>
              <a:buFont typeface="Arial"/>
              <a:buChar char="●"/>
            </a:pPr>
            <a:r>
              <a:rPr lang="en" sz="1800">
                <a:latin typeface="Arial"/>
                <a:ea typeface="Arial"/>
                <a:cs typeface="Arial"/>
                <a:sym typeface="Arial"/>
              </a:rPr>
              <a:t>Automation of Station order and pathing</a:t>
            </a:r>
            <a:endParaRPr sz="1800">
              <a:latin typeface="Arial"/>
              <a:ea typeface="Arial"/>
              <a:cs typeface="Arial"/>
              <a:sym typeface="Arial"/>
            </a:endParaRPr>
          </a:p>
          <a:p>
            <a:pPr indent="-342900" lvl="0" marL="457200" rtl="0" algn="l">
              <a:spcBef>
                <a:spcPts val="0"/>
              </a:spcBef>
              <a:spcAft>
                <a:spcPts val="0"/>
              </a:spcAft>
              <a:buSzPts val="1800"/>
              <a:buFont typeface="Arial"/>
              <a:buChar char="●"/>
            </a:pPr>
            <a:r>
              <a:rPr lang="en" sz="1800">
                <a:latin typeface="Arial"/>
                <a:ea typeface="Arial"/>
                <a:cs typeface="Arial"/>
                <a:sym typeface="Arial"/>
              </a:rPr>
              <a:t>Able to handle complex tasks for driver while on the job</a:t>
            </a:r>
            <a:endParaRPr sz="1800">
              <a:latin typeface="Arial"/>
              <a:ea typeface="Arial"/>
              <a:cs typeface="Arial"/>
              <a:sym typeface="Arial"/>
            </a:endParaRPr>
          </a:p>
          <a:p>
            <a:pPr indent="-342900" lvl="0" marL="457200" rtl="0" algn="l">
              <a:spcBef>
                <a:spcPts val="0"/>
              </a:spcBef>
              <a:spcAft>
                <a:spcPts val="0"/>
              </a:spcAft>
              <a:buSzPts val="1800"/>
              <a:buFont typeface="Arial"/>
              <a:buChar char="●"/>
            </a:pPr>
            <a:r>
              <a:rPr lang="en" sz="1800">
                <a:latin typeface="Arial"/>
                <a:ea typeface="Arial"/>
                <a:cs typeface="Arial"/>
                <a:sym typeface="Arial"/>
              </a:rPr>
              <a:t>Simplifies tedious aspects of </a:t>
            </a:r>
            <a:r>
              <a:rPr lang="en" sz="1800">
                <a:latin typeface="Arial"/>
                <a:ea typeface="Arial"/>
                <a:cs typeface="Arial"/>
                <a:sym typeface="Arial"/>
              </a:rPr>
              <a:t>maintenance</a:t>
            </a:r>
            <a:r>
              <a:rPr lang="en" sz="1800">
                <a:latin typeface="Arial"/>
                <a:ea typeface="Arial"/>
                <a:cs typeface="Arial"/>
                <a:sym typeface="Arial"/>
              </a:rPr>
              <a:t> and planning</a:t>
            </a:r>
            <a:endParaRPr sz="1800">
              <a:latin typeface="Arial"/>
              <a:ea typeface="Arial"/>
              <a:cs typeface="Arial"/>
              <a:sym typeface="Arial"/>
            </a:endParaRPr>
          </a:p>
          <a:p>
            <a:pPr indent="0" lvl="0" marL="457200" rtl="0" algn="l">
              <a:spcBef>
                <a:spcPts val="1200"/>
              </a:spcBef>
              <a:spcAft>
                <a:spcPts val="1200"/>
              </a:spcAft>
              <a:buNone/>
            </a:pPr>
            <a:r>
              <a:t/>
            </a:r>
            <a:endParaRPr>
              <a:latin typeface="Arial"/>
              <a:ea typeface="Arial"/>
              <a:cs typeface="Arial"/>
              <a:sym typeface="Arial"/>
            </a:endParaRPr>
          </a:p>
        </p:txBody>
      </p:sp>
      <p:pic>
        <p:nvPicPr>
          <p:cNvPr id="170" name="Google Shape;170;p18"/>
          <p:cNvPicPr preferRelativeResize="0"/>
          <p:nvPr/>
        </p:nvPicPr>
        <p:blipFill>
          <a:blip r:embed="rId3">
            <a:alphaModFix/>
          </a:blip>
          <a:stretch>
            <a:fillRect/>
          </a:stretch>
        </p:blipFill>
        <p:spPr>
          <a:xfrm>
            <a:off x="6140650" y="2785075"/>
            <a:ext cx="2666076" cy="1779600"/>
          </a:xfrm>
          <a:prstGeom prst="rect">
            <a:avLst/>
          </a:prstGeom>
          <a:noFill/>
          <a:ln>
            <a:noFill/>
          </a:ln>
        </p:spPr>
      </p:pic>
      <p:pic>
        <p:nvPicPr>
          <p:cNvPr id="171" name="Google Shape;171;p18"/>
          <p:cNvPicPr preferRelativeResize="0"/>
          <p:nvPr/>
        </p:nvPicPr>
        <p:blipFill>
          <a:blip r:embed="rId4">
            <a:alphaModFix/>
          </a:blip>
          <a:stretch>
            <a:fillRect/>
          </a:stretch>
        </p:blipFill>
        <p:spPr>
          <a:xfrm>
            <a:off x="2193225" y="2785075"/>
            <a:ext cx="2957348" cy="18109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9"/>
          <p:cNvSpPr txBox="1"/>
          <p:nvPr>
            <p:ph type="title"/>
          </p:nvPr>
        </p:nvSpPr>
        <p:spPr>
          <a:xfrm>
            <a:off x="1297500" y="437225"/>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Video Demo - </a:t>
            </a:r>
            <a:r>
              <a:rPr lang="en" u="sng">
                <a:solidFill>
                  <a:schemeClr val="hlink"/>
                </a:solidFill>
                <a:hlinkClick r:id="rId3"/>
              </a:rPr>
              <a:t>https://youtu.be/XJ0pfuvyU28</a:t>
            </a:r>
            <a:endParaRPr/>
          </a:p>
          <a:p>
            <a:pPr indent="0" lvl="0" marL="0" rtl="0" algn="l">
              <a:spcBef>
                <a:spcPts val="0"/>
              </a:spcBef>
              <a:spcAft>
                <a:spcPts val="0"/>
              </a:spcAft>
              <a:buNone/>
            </a:pPr>
            <a:r>
              <a:rPr lang="en"/>
              <a:t>  </a:t>
            </a:r>
            <a:endParaRPr/>
          </a:p>
        </p:txBody>
      </p:sp>
      <p:pic>
        <p:nvPicPr>
          <p:cNvPr id="177" name="Google Shape;177;p19" title="CS 440 Group 1 Divvy Van Navigator Demo">
            <a:hlinkClick r:id="rId4"/>
          </p:cNvPr>
          <p:cNvPicPr preferRelativeResize="0"/>
          <p:nvPr/>
        </p:nvPicPr>
        <p:blipFill>
          <a:blip r:embed="rId5">
            <a:alphaModFix/>
          </a:blip>
          <a:stretch>
            <a:fillRect/>
          </a:stretch>
        </p:blipFill>
        <p:spPr>
          <a:xfrm>
            <a:off x="1601150" y="941300"/>
            <a:ext cx="5602925" cy="4202200"/>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0"/>
          <p:cNvSpPr txBox="1"/>
          <p:nvPr>
            <p:ph type="title"/>
          </p:nvPr>
        </p:nvSpPr>
        <p:spPr>
          <a:xfrm>
            <a:off x="1360150" y="24917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700"/>
              <a:t>Thank you!</a:t>
            </a:r>
            <a:endParaRPr b="1" sz="3700" u="sng">
              <a:latin typeface="Pacifico"/>
              <a:ea typeface="Pacifico"/>
              <a:cs typeface="Pacifico"/>
              <a:sym typeface="Pacifico"/>
            </a:endParaRPr>
          </a:p>
        </p:txBody>
      </p:sp>
      <p:pic>
        <p:nvPicPr>
          <p:cNvPr id="183" name="Google Shape;183;p20"/>
          <p:cNvPicPr preferRelativeResize="0"/>
          <p:nvPr/>
        </p:nvPicPr>
        <p:blipFill>
          <a:blip r:embed="rId3">
            <a:alphaModFix/>
          </a:blip>
          <a:stretch>
            <a:fillRect/>
          </a:stretch>
        </p:blipFill>
        <p:spPr>
          <a:xfrm>
            <a:off x="1674224" y="959775"/>
            <a:ext cx="5979500" cy="3985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